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81" r:id="rId4"/>
    <p:sldId id="279" r:id="rId5"/>
    <p:sldId id="280" r:id="rId6"/>
    <p:sldId id="282" r:id="rId7"/>
    <p:sldId id="283" r:id="rId8"/>
    <p:sldId id="284" r:id="rId9"/>
    <p:sldId id="285" r:id="rId10"/>
    <p:sldId id="269" r:id="rId11"/>
    <p:sldId id="271" r:id="rId12"/>
    <p:sldId id="270" r:id="rId13"/>
    <p:sldId id="272" r:id="rId14"/>
    <p:sldId id="273" r:id="rId15"/>
    <p:sldId id="286" r:id="rId16"/>
    <p:sldId id="287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18"/>
    <p:restoredTop sz="82210"/>
  </p:normalViewPr>
  <p:slideViewPr>
    <p:cSldViewPr snapToGrid="0" snapToObjects="1">
      <p:cViewPr varScale="1">
        <p:scale>
          <a:sx n="69" d="100"/>
          <a:sy n="69" d="100"/>
        </p:scale>
        <p:origin x="208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png>
</file>

<file path=ppt/media/image13.tiff>
</file>

<file path=ppt/media/image14.png>
</file>

<file path=ppt/media/image15.tiff>
</file>

<file path=ppt/media/image16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309D8A-A201-F44F-B867-9766C4FEB416}" type="datetimeFigureOut">
              <a:rPr lang="en-US" smtClean="0"/>
              <a:t>5/7/20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3D1A9-6829-B544-9463-FE3B1351D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6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transcriptomics, the study of the total set of RNAs transcribed by the cell, RNA sequencing (RNA-</a:t>
            </a:r>
            <a:r>
              <a:rPr lang="en-US" dirty="0" err="1"/>
              <a:t>seq</a:t>
            </a:r>
            <a:r>
              <a:rPr lang="en-US" dirty="0"/>
              <a:t>) has become the standard tool for analyzing gene expression.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23D1A9-6829-B544-9463-FE3B1351D9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83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23D1A9-6829-B544-9463-FE3B1351D9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326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23D1A9-6829-B544-9463-FE3B1351D9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03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23D1A9-6829-B544-9463-FE3B1351D9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536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23D1A9-6829-B544-9463-FE3B1351D91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398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23D1A9-6829-B544-9463-FE3B1351D91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033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440AC-EE68-2441-BAAC-933E6C06B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A5EE2-AF95-884B-8B76-B379CF549D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4CAF3-7348-014E-98E5-3CED2F34F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563FF-558F-E547-96E4-B0CB3D2B6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D6D71-6328-9A40-BA8E-DCD36657B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084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789AF-3944-C448-A1F5-44D55297C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B59F55-FEBA-814D-B7EB-C9B199AE2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B45AB-2A51-CB47-A097-F32FEC17F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7241F-F273-C74B-A27C-3EE6A3A4D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B5C2C5-2192-354B-8BBA-78005A69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855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CBDAAE-3E47-2F4F-9A26-EBA25958D4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66BB28-512E-844F-A07C-7619C9879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30318-F465-5D4D-A9A3-F095C1D6B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873FE-4A98-8547-9F72-578211364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E8130-833D-764D-8B1E-EE1079AAC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29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55C80-5A28-4841-9CA6-060647F0B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C8FDB-3ECA-D04F-B3E4-92E852A84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4ECFD-79B2-CC4D-809A-6A4C998E5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1ED4A-B3D7-5749-A020-00BD62B5E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CEF55-5113-1548-9145-B4193858D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59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6C08E-636C-9E4A-A6F4-C90B7E550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7043F-8183-2941-A7E5-6E453EEA7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F2FC0-9566-6645-AC1B-ADB35DD4E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0FBA1-5B08-6342-AF7C-76DEBE327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00A09-1C9B-4F4E-95D4-D4B9231C4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45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5FF55-F4AC-474A-BDE1-50AA95E27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F236B-738D-624E-8F1B-5CAABA8F24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6E3B6-6540-EF4D-AC21-84EACE49C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482D0-6C5D-8646-8AD2-BEAA3297D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2C2B0-314F-BF48-B634-FAA9C7E3C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E384D-7797-2C4D-A430-4725D77FE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12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B9453-3C71-564A-A121-923666DE4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8814B-139E-F747-A020-A67FCCDB4F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BC225-7CFC-4146-9C18-DEF35E2084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9A27DC-DC37-A54B-91C3-065D203C47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69D701-A057-7D44-AA31-D3B2E71722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2C3F61-D340-8244-8C5D-5DD108907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DEDF8-1618-6A4C-B0C1-2B94E6EAB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DEDDDF-832A-F140-B212-33E893D2D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86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22862-D676-BD45-B0E7-43DC7125B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5160DA-6CC0-BE41-8451-0DA2346AB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54B28-4AAC-6248-B925-2A23DCE50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653D84-4284-B046-9BF1-5E84E4534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2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824135-73BD-0C44-805D-5B2DE8675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A5DF1B-017F-9742-872F-F839494EF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322EF3-BC44-7A49-9973-8FC8C9FFE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07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8A1B0-3FE6-D445-B715-99D3C51BC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EBC26-6EFD-1841-8547-4E0B2418C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668DB6-8300-2746-BD42-BFCF0B54C4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18251-9446-8544-A58C-A588EED05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BAF4D5-02F1-1947-B560-F1023BA21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2AB15-570F-9740-A782-2A91D1B4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789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6EE49-28C5-3348-BC23-F52571A91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15BA9-BF03-F04A-8C15-3EC3A2F232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5B7201-5FA4-C44D-83DE-5A6B1780A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7D0289-239D-D84B-ADA4-209F82B07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D9B6DC-68E8-8842-945F-6FAD62AD4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BA4194-30BA-8F4D-B8D4-32A1484FD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0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898112-E997-D644-8A9E-A02BDB864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D8DA0-EFD6-6840-A4FF-D431BF8A5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A5C14-F0DD-6545-B0BD-48F32BA64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CEAF6-C37D-E846-91F8-D1693A460791}" type="datetimeFigureOut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4836A-DE9E-9C48-A07F-453B7F63B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3C45B-2E64-9749-BD81-F389C75A46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3C0059-A5BC-1448-8552-484AF75F6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1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en.wikipedia.org/wiki/FASTQ_forma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hyperlink" Target="https://www.bioinformatics.babraham.ac.uk/projects/download.html#fastqc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aehwankimlab.github.io/hisat2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htslib.org/" TargetMode="External"/><Relationship Id="rId4" Type="http://schemas.openxmlformats.org/officeDocument/2006/relationships/hyperlink" Target="https://ccb.jhu.edu/software/tophat/index.shtml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cole-trapnell-lab.github.io/cufflinks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www.bioconductor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D8215-A4BD-D44B-BC00-4FBB69F5C8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 Introduction to RNA-</a:t>
            </a:r>
            <a:r>
              <a:rPr lang="en-US" dirty="0" err="1"/>
              <a:t>seq</a:t>
            </a:r>
            <a:r>
              <a:rPr lang="en-US" dirty="0"/>
              <a:t>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58471A-1EEF-D046-8478-904BDD74A4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Qiang Wang</a:t>
            </a:r>
          </a:p>
          <a:p>
            <a:r>
              <a:rPr lang="en-US" dirty="0"/>
              <a:t>5/7/2020</a:t>
            </a:r>
          </a:p>
        </p:txBody>
      </p:sp>
    </p:spTree>
    <p:extLst>
      <p:ext uri="{BB962C8B-B14F-4D97-AF65-F5344CB8AC3E}">
        <p14:creationId xmlns:p14="http://schemas.microsoft.com/office/powerpoint/2010/main" val="1904531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A5BBC-3BE9-DD49-AD2F-02C2029DE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r>
              <a:rPr lang="en-US" dirty="0"/>
              <a:t> data analysis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54D4FB-F2E3-8447-B5E2-FC9040AD0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08" y="1877300"/>
            <a:ext cx="3270071" cy="4253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386EB2-B9C0-3F4A-BC69-3A8B19F711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329"/>
          <a:stretch/>
        </p:blipFill>
        <p:spPr>
          <a:xfrm>
            <a:off x="8871981" y="0"/>
            <a:ext cx="2481819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F1F5088-37D3-3C44-B93D-D9270E8AF5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5534" y="2493079"/>
            <a:ext cx="4038082" cy="296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89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329B3-A2C6-704D-A82B-2E3AA21B5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 data – </a:t>
            </a:r>
            <a:r>
              <a:rPr lang="en-US" dirty="0" err="1"/>
              <a:t>fastq</a:t>
            </a:r>
            <a:r>
              <a:rPr lang="en-US" dirty="0"/>
              <a:t> and </a:t>
            </a:r>
            <a:r>
              <a:rPr lang="en-US" dirty="0" err="1"/>
              <a:t>sra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83B11-C314-D64E-B8BD-052EA5FD4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https://en.wikipedia.org/wiki/FASTQ_format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Sequence Read Archives (SRA) is a </a:t>
            </a:r>
            <a:r>
              <a:rPr lang="en-US" b="1" dirty="0"/>
              <a:t>raw data</a:t>
            </a:r>
            <a:r>
              <a:rPr lang="en-US" dirty="0"/>
              <a:t> archive, and requires per-base quality scores for all submitted data. SRA accepts binary files such as </a:t>
            </a:r>
            <a:r>
              <a:rPr lang="en-US" b="1" dirty="0"/>
              <a:t>BAM</a:t>
            </a:r>
            <a:r>
              <a:rPr lang="en-US" dirty="0"/>
              <a:t>, </a:t>
            </a:r>
            <a:r>
              <a:rPr lang="en-US" b="1" dirty="0"/>
              <a:t>SFF</a:t>
            </a:r>
            <a:r>
              <a:rPr lang="en-US" dirty="0"/>
              <a:t>, and </a:t>
            </a:r>
            <a:r>
              <a:rPr lang="en-US" b="1" dirty="0"/>
              <a:t>HDF5</a:t>
            </a:r>
            <a:r>
              <a:rPr lang="en-US" dirty="0"/>
              <a:t> formats and text formats such as </a:t>
            </a:r>
            <a:r>
              <a:rPr lang="en-US" b="1" dirty="0"/>
              <a:t>FASTQ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sra</a:t>
            </a:r>
            <a:r>
              <a:rPr lang="en-US" dirty="0"/>
              <a:t> tools to fetch or convert the raw data.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0E7C9C-2C5B-4345-BA7D-EAFAA894E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9536" y="2267465"/>
            <a:ext cx="5888853" cy="189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7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476E9-CF75-8A46-B836-86AC5B6CB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assessing - </a:t>
            </a:r>
            <a:r>
              <a:rPr lang="en-US" dirty="0" err="1"/>
              <a:t>FastQC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55A9F-DE19-A448-9679-3B23D5731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https://www.bioinformatics.babraham.ac.uk/projects/download.html#fastqc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5614B6-81CE-034A-821E-12D71804D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320" y="2566550"/>
            <a:ext cx="5467350" cy="374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642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EFF96-DACC-9743-A5E2-F5D999410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reads to the reference genome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4B9BD-EDF0-ED48-A4C2-CA781B58A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Tools:</a:t>
            </a:r>
          </a:p>
          <a:p>
            <a:pPr lvl="1"/>
            <a:r>
              <a:rPr lang="en-US" dirty="0"/>
              <a:t>hisat2: </a:t>
            </a:r>
            <a:r>
              <a:rPr lang="en-US" dirty="0">
                <a:hlinkClick r:id="rId3"/>
              </a:rPr>
              <a:t>http://daehwankimlab.github.io/hisat2/</a:t>
            </a:r>
            <a:endParaRPr lang="en-US" dirty="0"/>
          </a:p>
          <a:p>
            <a:pPr lvl="1"/>
            <a:r>
              <a:rPr lang="en-US" dirty="0" err="1"/>
              <a:t>tophat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https://ccb.jhu.edu/software/tophat/index.shtml </a:t>
            </a:r>
            <a:endParaRPr lang="en-US" dirty="0"/>
          </a:p>
          <a:p>
            <a:pPr lvl="1"/>
            <a:r>
              <a:rPr lang="en-US" dirty="0"/>
              <a:t>and more for mapping</a:t>
            </a:r>
          </a:p>
          <a:p>
            <a:pPr lvl="1"/>
            <a:r>
              <a:rPr lang="en-US" dirty="0" err="1"/>
              <a:t>samtools</a:t>
            </a:r>
            <a:r>
              <a:rPr lang="en-US" dirty="0"/>
              <a:t>: a suite of programs for interacting with high-throughput sequencing data </a:t>
            </a:r>
            <a:r>
              <a:rPr lang="en-US" dirty="0">
                <a:hlinkClick r:id="rId5"/>
              </a:rPr>
              <a:t>http://www.htslib.org/</a:t>
            </a:r>
            <a:endParaRPr lang="en-US" dirty="0"/>
          </a:p>
          <a:p>
            <a:r>
              <a:rPr lang="en-US" dirty="0"/>
              <a:t>Input: </a:t>
            </a:r>
            <a:r>
              <a:rPr lang="en-US" dirty="0" err="1"/>
              <a:t>fastq</a:t>
            </a:r>
            <a:r>
              <a:rPr lang="en-US" dirty="0"/>
              <a:t> files</a:t>
            </a:r>
          </a:p>
          <a:p>
            <a:r>
              <a:rPr lang="en-US" dirty="0"/>
              <a:t>Output: sorted BAM files</a:t>
            </a:r>
          </a:p>
          <a:p>
            <a:r>
              <a:rPr lang="en-US" dirty="0"/>
              <a:t>Stats: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AE24E5-4382-6946-B909-9C2DAB242B20}"/>
              </a:ext>
            </a:extLst>
          </p:cNvPr>
          <p:cNvSpPr txBox="1"/>
          <p:nvPr/>
        </p:nvSpPr>
        <p:spPr>
          <a:xfrm>
            <a:off x="5470458" y="4669772"/>
            <a:ext cx="588334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9606312 reads; of these: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19606312 (100.00%) were unpaired; of these: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437243 (2.23%) aligned 0 times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13535342 (69.04%) aligned exactly 1 time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5633727 (28.73%) aligned &gt;1 times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97.77% overall alignment rate</a:t>
            </a:r>
          </a:p>
        </p:txBody>
      </p:sp>
    </p:spTree>
    <p:extLst>
      <p:ext uri="{BB962C8B-B14F-4D97-AF65-F5344CB8AC3E}">
        <p14:creationId xmlns:p14="http://schemas.microsoft.com/office/powerpoint/2010/main" val="4027448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307C6-FA2B-A543-B00E-72F96D73E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the mapping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8C9A4-16A0-FC4F-884C-AB950CD43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UCSC browser: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84B8A8-A671-524C-A889-74F0E720D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996" y="1825625"/>
            <a:ext cx="6247845" cy="471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031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D285C-7584-4047-9015-F2DA0FC3A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Transcriptome assembly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8612A-2B3C-594C-BA31-A115A8FD0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Tools:</a:t>
            </a:r>
          </a:p>
          <a:p>
            <a:pPr lvl="1"/>
            <a:r>
              <a:rPr lang="en-US" dirty="0"/>
              <a:t>Cufflinks: </a:t>
            </a:r>
            <a:r>
              <a:rPr lang="en-US" dirty="0">
                <a:hlinkClick r:id="rId2"/>
              </a:rPr>
              <a:t>http://cole-trapnell-lab.github.io/cufflinks/</a:t>
            </a:r>
            <a:endParaRPr lang="en-US" dirty="0"/>
          </a:p>
          <a:p>
            <a:r>
              <a:rPr lang="en-US" dirty="0"/>
              <a:t>Input: </a:t>
            </a:r>
            <a:r>
              <a:rPr lang="en-US" dirty="0" err="1"/>
              <a:t>aligned_reads</a:t>
            </a:r>
            <a:r>
              <a:rPr lang="en-US" dirty="0"/>
              <a:t>.(</a:t>
            </a:r>
            <a:r>
              <a:rPr lang="en-US" dirty="0" err="1"/>
              <a:t>sam</a:t>
            </a:r>
            <a:r>
              <a:rPr lang="en-US" dirty="0"/>
              <a:t>/bam)</a:t>
            </a:r>
          </a:p>
          <a:p>
            <a:r>
              <a:rPr lang="en-US" dirty="0"/>
              <a:t>Output files:</a:t>
            </a:r>
          </a:p>
          <a:p>
            <a:pPr lvl="1"/>
            <a:r>
              <a:rPr lang="en-US" dirty="0"/>
              <a:t>Transcriptome assembly: </a:t>
            </a:r>
            <a:r>
              <a:rPr lang="en-US" u="sng" dirty="0" err="1"/>
              <a:t>transcripts.gtf</a:t>
            </a:r>
            <a:endParaRPr lang="en-US" u="sng" dirty="0"/>
          </a:p>
          <a:p>
            <a:pPr lvl="1"/>
            <a:r>
              <a:rPr lang="en-US" dirty="0"/>
              <a:t>Gene-level expression: </a:t>
            </a:r>
            <a:r>
              <a:rPr lang="en-US" u="sng" dirty="0" err="1"/>
              <a:t>genes.fpkm_tracking</a:t>
            </a:r>
            <a:endParaRPr lang="en-US" u="sng" dirty="0"/>
          </a:p>
          <a:p>
            <a:pPr lvl="1"/>
            <a:r>
              <a:rPr lang="en-US" dirty="0"/>
              <a:t>Transcript-level expression: </a:t>
            </a:r>
            <a:r>
              <a:rPr lang="en-US" u="sng" dirty="0" err="1"/>
              <a:t>isoforms.fpkm_tracking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3835103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DEC51-1491-D540-8940-4AA3D4733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Downstream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C0BB35-F390-9C41-AC45-D21D2072D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61324"/>
            <a:ext cx="3251200" cy="3251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0A36C2-8109-3B4D-A1B7-63C10842B257}"/>
              </a:ext>
            </a:extLst>
          </p:cNvPr>
          <p:cNvSpPr txBox="1"/>
          <p:nvPr/>
        </p:nvSpPr>
        <p:spPr>
          <a:xfrm>
            <a:off x="328215" y="5635690"/>
            <a:ext cx="4271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distances ( DESeq2 – an R package)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B195D2-F464-AC44-A9C0-92D698AE6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6721" y="1347237"/>
            <a:ext cx="4203700" cy="3454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D41831-2A79-A34D-86E7-291403683773}"/>
              </a:ext>
            </a:extLst>
          </p:cNvPr>
          <p:cNvSpPr txBox="1"/>
          <p:nvPr/>
        </p:nvSpPr>
        <p:spPr>
          <a:xfrm>
            <a:off x="7184571" y="5312524"/>
            <a:ext cx="3485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Heatmap of transcriptomic analysis</a:t>
            </a:r>
          </a:p>
          <a:p>
            <a:r>
              <a:rPr lang="en-US" dirty="0"/>
              <a:t>(Seaborn – a Python package)</a:t>
            </a:r>
          </a:p>
        </p:txBody>
      </p:sp>
    </p:spTree>
    <p:extLst>
      <p:ext uri="{BB962C8B-B14F-4D97-AF65-F5344CB8AC3E}">
        <p14:creationId xmlns:p14="http://schemas.microsoft.com/office/powerpoint/2010/main" val="3776416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D8C3C-5CB0-A04F-A354-B8EC5CFA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86248"/>
          </a:xfrm>
        </p:spPr>
        <p:txBody>
          <a:bodyPr/>
          <a:lstStyle/>
          <a:p>
            <a:pPr algn="ctr"/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435806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E70EA-E2EB-E542-85C6-9068DAB86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C900E-4CDA-C948-A78C-6067FCE0A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  <a:p>
            <a:pPr lvl="1"/>
            <a:r>
              <a:rPr lang="en-US" dirty="0"/>
              <a:t>SLURM-scripts</a:t>
            </a:r>
          </a:p>
          <a:p>
            <a:pPr lvl="1"/>
            <a:r>
              <a:rPr lang="en-US" dirty="0"/>
              <a:t>Python language and packages</a:t>
            </a:r>
          </a:p>
          <a:p>
            <a:pPr lvl="1"/>
            <a:r>
              <a:rPr lang="en-US" dirty="0"/>
              <a:t>R language and packages</a:t>
            </a:r>
          </a:p>
          <a:p>
            <a:pPr lvl="1"/>
            <a:r>
              <a:rPr lang="en-US" dirty="0"/>
              <a:t>Anaconda to manage different environments</a:t>
            </a:r>
          </a:p>
          <a:p>
            <a:r>
              <a:rPr lang="en-US" dirty="0"/>
              <a:t>RNA-</a:t>
            </a:r>
            <a:r>
              <a:rPr lang="en-US" dirty="0" err="1"/>
              <a:t>seq</a:t>
            </a:r>
            <a:r>
              <a:rPr lang="en-US" dirty="0"/>
              <a:t> data analysis pipeline</a:t>
            </a:r>
          </a:p>
          <a:p>
            <a:pPr lvl="1"/>
            <a:r>
              <a:rPr lang="en-US" dirty="0"/>
              <a:t>Tools</a:t>
            </a:r>
          </a:p>
          <a:p>
            <a:pPr lvl="1"/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934592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4A561-91C9-7A4C-ABB4-4754FD912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HPC System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7915EDD-BA50-9C43-89D4-FFC99C137B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5202334"/>
              </p:ext>
            </p:extLst>
          </p:nvPr>
        </p:nvGraphicFramePr>
        <p:xfrm>
          <a:off x="838200" y="2778125"/>
          <a:ext cx="10515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322131662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4956218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2105291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693770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Compute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GPU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High-Density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560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44 cores/88 threads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44 cores/88 threads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44 cores/88 threads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628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RAM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384GB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384GB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1.5TB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11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GPU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2x Nvidia P100 16GB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4x Nvidia V100 32GB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745339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9107BC0-F238-934A-B670-2D0507CB8C85}"/>
              </a:ext>
            </a:extLst>
          </p:cNvPr>
          <p:cNvSpPr txBox="1"/>
          <p:nvPr/>
        </p:nvSpPr>
        <p:spPr>
          <a:xfrm>
            <a:off x="838200" y="1447800"/>
            <a:ext cx="87122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ssh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&lt;user&gt;</a:t>
            </a:r>
            <a:r>
              <a:rPr lang="en-US" sz="2800" dirty="0"/>
              <a:t>@hpcgateway7.pennstatehealth.net</a:t>
            </a:r>
          </a:p>
          <a:p>
            <a:pPr lvl="1"/>
            <a:r>
              <a:rPr lang="en-US" sz="2400" dirty="0"/>
              <a:t>log on to HPC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sinfo</a:t>
            </a:r>
            <a:r>
              <a:rPr lang="en-US" sz="2400" dirty="0"/>
              <a:t> – check the system information</a:t>
            </a:r>
          </a:p>
        </p:txBody>
      </p:sp>
    </p:spTree>
    <p:extLst>
      <p:ext uri="{BB962C8B-B14F-4D97-AF65-F5344CB8AC3E}">
        <p14:creationId xmlns:p14="http://schemas.microsoft.com/office/powerpoint/2010/main" val="1658565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9585A-8D37-4B45-8329-6B9A1E1E6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 on HPC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5A1F3-2138-F04E-B226-E9FF41826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squeue</a:t>
            </a:r>
            <a:r>
              <a:rPr lang="en-US" dirty="0"/>
              <a:t> : view job and job stem information for jobs managed by </a:t>
            </a:r>
            <a:r>
              <a:rPr lang="en-US" dirty="0" err="1"/>
              <a:t>Slurm</a:t>
            </a:r>
            <a:endParaRPr lang="en-US" dirty="0"/>
          </a:p>
          <a:p>
            <a:r>
              <a:rPr lang="en-US" dirty="0" err="1"/>
              <a:t>scancel</a:t>
            </a:r>
            <a:r>
              <a:rPr lang="en-US" dirty="0"/>
              <a:t> &lt;</a:t>
            </a:r>
            <a:r>
              <a:rPr lang="en-US" dirty="0" err="1"/>
              <a:t>job_id</a:t>
            </a:r>
            <a:r>
              <a:rPr lang="en-US" dirty="0"/>
              <a:t>&gt; : cancel the job started by yourself</a:t>
            </a:r>
          </a:p>
          <a:p>
            <a:r>
              <a:rPr lang="en-US" dirty="0" err="1"/>
              <a:t>salloc</a:t>
            </a:r>
            <a:r>
              <a:rPr lang="en-US" dirty="0"/>
              <a:t> -p compute : request an allocation</a:t>
            </a:r>
          </a:p>
          <a:p>
            <a:r>
              <a:rPr lang="en-US" dirty="0" err="1"/>
              <a:t>srun</a:t>
            </a:r>
            <a:r>
              <a:rPr lang="en-US" dirty="0"/>
              <a:t> --</a:t>
            </a:r>
            <a:r>
              <a:rPr lang="en-US" dirty="0" err="1"/>
              <a:t>pty</a:t>
            </a:r>
            <a:r>
              <a:rPr lang="en-US" dirty="0"/>
              <a:t> bash : launch a pseudo terminal</a:t>
            </a:r>
          </a:p>
          <a:p>
            <a:r>
              <a:rPr lang="en-US" dirty="0" err="1"/>
              <a:t>srun</a:t>
            </a:r>
            <a:r>
              <a:rPr lang="en-US" dirty="0"/>
              <a:t> &lt;command&gt; : run command in a job</a:t>
            </a:r>
          </a:p>
          <a:p>
            <a:r>
              <a:rPr lang="en-US" dirty="0" err="1"/>
              <a:t>sbatch</a:t>
            </a:r>
            <a:r>
              <a:rPr lang="en-US" dirty="0"/>
              <a:t> &lt;script&gt; : submit and run script on HPC</a:t>
            </a:r>
          </a:p>
          <a:p>
            <a:r>
              <a:rPr lang="en-US" dirty="0"/>
              <a:t>exit : exit current environment</a:t>
            </a:r>
          </a:p>
        </p:txBody>
      </p:sp>
    </p:spTree>
    <p:extLst>
      <p:ext uri="{BB962C8B-B14F-4D97-AF65-F5344CB8AC3E}">
        <p14:creationId xmlns:p14="http://schemas.microsoft.com/office/powerpoint/2010/main" val="3740510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0180C-C283-B941-B054-99F609C14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a </a:t>
            </a:r>
            <a:r>
              <a:rPr lang="en-US" dirty="0" err="1"/>
              <a:t>Slurm</a:t>
            </a:r>
            <a:r>
              <a:rPr lang="en-US" dirty="0"/>
              <a:t> script -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84F74-20F1-5546-B42E-974D5FF8D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create a </a:t>
            </a:r>
            <a:r>
              <a:rPr lang="en-US" dirty="0" err="1"/>
              <a:t>Slurm</a:t>
            </a:r>
            <a:r>
              <a:rPr lang="en-US" dirty="0"/>
              <a:t> script locally from a template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modify the job name, variables, commands and parameters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ssh</a:t>
            </a:r>
            <a:r>
              <a:rPr lang="en-US" dirty="0"/>
              <a:t> logon to HPC gateway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salloc</a:t>
            </a:r>
            <a:r>
              <a:rPr lang="en-US" dirty="0"/>
              <a:t> and </a:t>
            </a:r>
            <a:r>
              <a:rPr lang="en-US" dirty="0" err="1"/>
              <a:t>srun</a:t>
            </a:r>
            <a:r>
              <a:rPr lang="en-US" dirty="0"/>
              <a:t> to start a pseudo terminal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verify the commands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copy the commands back if need change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upload the script to HPC (</a:t>
            </a:r>
            <a:r>
              <a:rPr lang="en-US" dirty="0" err="1"/>
              <a:t>scp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sbatch</a:t>
            </a:r>
            <a:r>
              <a:rPr lang="en-US" dirty="0"/>
              <a:t> to submit the job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scancel</a:t>
            </a:r>
            <a:r>
              <a:rPr lang="en-US" dirty="0"/>
              <a:t> and repeat from step 4 if there is any error</a:t>
            </a:r>
          </a:p>
        </p:txBody>
      </p:sp>
    </p:spTree>
    <p:extLst>
      <p:ext uri="{BB962C8B-B14F-4D97-AF65-F5344CB8AC3E}">
        <p14:creationId xmlns:p14="http://schemas.microsoft.com/office/powerpoint/2010/main" val="1350508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7D977-8A60-4144-BA69-1CA1E61B8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language and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7B09E-E917-3746-B1B9-C89A295DF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Python is powerful... and fast; plays well with others; runs everywhere; is friendly &amp; easy to learn; is Open.</a:t>
            </a:r>
          </a:p>
          <a:p>
            <a:r>
              <a:rPr lang="en-US" sz="2400" dirty="0"/>
              <a:t>There are many tools build with Python, especially for data science:</a:t>
            </a:r>
          </a:p>
          <a:p>
            <a:pPr lvl="1"/>
            <a:r>
              <a:rPr lang="en-US" sz="2000" dirty="0"/>
              <a:t>Pandas: an open-source Python package that provides high-performance, easy-to-use data structures and data analysis tools for the labeled data</a:t>
            </a:r>
          </a:p>
          <a:p>
            <a:pPr lvl="1"/>
            <a:r>
              <a:rPr lang="en-US" sz="2000" dirty="0"/>
              <a:t>NumPy: an efficient container of generic multi-dimensional data</a:t>
            </a:r>
          </a:p>
          <a:p>
            <a:pPr lvl="1"/>
            <a:r>
              <a:rPr lang="en-US" sz="2000" dirty="0"/>
              <a:t>SciPy: contains modules for efficient mathematical routines as linear algebra, interpolation, optimization, integration, and statistics</a:t>
            </a:r>
          </a:p>
          <a:p>
            <a:pPr lvl="1"/>
            <a:r>
              <a:rPr lang="en-US" sz="2000" dirty="0"/>
              <a:t>Matplotlib: to visualize data</a:t>
            </a:r>
          </a:p>
          <a:p>
            <a:pPr lvl="1"/>
            <a:r>
              <a:rPr lang="en-US" sz="2000" dirty="0"/>
              <a:t>Seaborn: an extension of Matplotlib with advanced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D4E3F-6D2F-A944-98D3-A7ED2CA7A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200" y="507206"/>
            <a:ext cx="3683000" cy="10414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751D50-BE82-0F40-B070-A80E18067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5224463"/>
            <a:ext cx="1905000" cy="190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F92356-2B9D-DB40-AC27-A75129F39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5650" y="5586413"/>
            <a:ext cx="1905000" cy="1066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EC3B9A-B1DC-4B42-91FA-EBD3ADAD7F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9900" y="5700713"/>
            <a:ext cx="2406316" cy="952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B31311-06A2-804C-9DB7-DCD20EA02C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4816" y="5784851"/>
            <a:ext cx="3267600" cy="78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0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AD9EA-E2C4-F647-AE7F-30F38A05F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language and packages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3A800-6C55-B544-80AC-4B6F4AF14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is a language and environment for statistical computing and graphics</a:t>
            </a:r>
          </a:p>
          <a:p>
            <a:r>
              <a:rPr lang="en-US" dirty="0"/>
              <a:t>It is widely used in some subjects like statistics and biostatistics</a:t>
            </a:r>
          </a:p>
          <a:p>
            <a:r>
              <a:rPr lang="en-US" dirty="0"/>
              <a:t>There are bunch of R packages for data import, wrangling and visualization:</a:t>
            </a:r>
          </a:p>
          <a:p>
            <a:pPr lvl="1"/>
            <a:r>
              <a:rPr lang="en-US" dirty="0" err="1"/>
              <a:t>dplyr</a:t>
            </a:r>
            <a:r>
              <a:rPr lang="en-US" dirty="0"/>
              <a:t>: The essential data-munging R package when working with data frames. Especially useful for operating on data by categories</a:t>
            </a:r>
          </a:p>
          <a:p>
            <a:pPr lvl="1"/>
            <a:r>
              <a:rPr lang="en-US" dirty="0" err="1"/>
              <a:t>data.table</a:t>
            </a:r>
            <a:r>
              <a:rPr lang="en-US" dirty="0"/>
              <a:t>: quick aggregation of large data</a:t>
            </a:r>
          </a:p>
          <a:p>
            <a:pPr lvl="1"/>
            <a:r>
              <a:rPr lang="en-US" dirty="0"/>
              <a:t>ggplot2: Powerful implementation of the grammar of graphics visualization</a:t>
            </a:r>
          </a:p>
          <a:p>
            <a:pPr lvl="1"/>
            <a:r>
              <a:rPr lang="en-US" dirty="0"/>
              <a:t>and more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9EB188-2183-2349-AE91-6D6E2B285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0" y="365125"/>
            <a:ext cx="1524000" cy="117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284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7C71C-5521-3448-B30C-8D5BD067F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Bioconductor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41E7F2-90FE-4549-9422-AD70B0618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Bioconductor provides tools for the analysis and comprehension of high-throughput genomic data.</a:t>
            </a:r>
          </a:p>
          <a:p>
            <a:r>
              <a:rPr lang="en-US" dirty="0"/>
              <a:t>Bioconductor uses the R statistical programming language, and is open source and open development.</a:t>
            </a:r>
          </a:p>
          <a:p>
            <a:r>
              <a:rPr lang="en-US" dirty="0"/>
              <a:t>There are a lot of useful tools and pipelines released in Bioconductor.</a:t>
            </a:r>
          </a:p>
          <a:p>
            <a:r>
              <a:rPr lang="en-US" dirty="0">
                <a:hlinkClick r:id="rId2"/>
              </a:rPr>
              <a:t>https://www.bioconductor.org/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464F07-F2DF-7048-BE7B-95D9C6684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257" y="365124"/>
            <a:ext cx="441854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75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3CDE0-FAEF-6145-BE0B-45E05F907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Anaconda to manage different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764B9-7D70-9448-9F7F-16AF41A0E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Anaconda is a free and open-source distribution of the Python and R programming languages for scientific computing</a:t>
            </a:r>
          </a:p>
          <a:p>
            <a:r>
              <a:rPr lang="en-US" dirty="0"/>
              <a:t>aims to simplify package management and deployment</a:t>
            </a:r>
          </a:p>
          <a:p>
            <a:r>
              <a:rPr lang="en-US" dirty="0"/>
              <a:t>The distribution includes data-science packages suitable for Windows, Linux, and macOS.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AEACFA-2A6F-7E48-8956-17286EC36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473" y="5213869"/>
            <a:ext cx="46990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156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1344</TotalTime>
  <Words>858</Words>
  <Application>Microsoft Macintosh PowerPoint</Application>
  <PresentationFormat>Widescreen</PresentationFormat>
  <Paragraphs>122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Office Theme</vt:lpstr>
      <vt:lpstr>An Introduction to RNA-seq data analysis</vt:lpstr>
      <vt:lpstr>Contents</vt:lpstr>
      <vt:lpstr>HPC System</vt:lpstr>
      <vt:lpstr>Basic Commands on HPC</vt:lpstr>
      <vt:lpstr>Write a Slurm script - steps</vt:lpstr>
      <vt:lpstr>Python language and packages</vt:lpstr>
      <vt:lpstr>R language and packages </vt:lpstr>
      <vt:lpstr>Bioconductor</vt:lpstr>
      <vt:lpstr>Anaconda to manage different environments</vt:lpstr>
      <vt:lpstr>RNA-seq data analysis</vt:lpstr>
      <vt:lpstr>Raw data – fastq and sra</vt:lpstr>
      <vt:lpstr>Quality assessing - FastQC</vt:lpstr>
      <vt:lpstr>Mapping reads to the reference genome</vt:lpstr>
      <vt:lpstr>View the mapping result</vt:lpstr>
      <vt:lpstr>Transcriptome assembly</vt:lpstr>
      <vt:lpstr>Downstream analysis</vt:lpstr>
      <vt:lpstr>Thanks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ChIP-seq data analysis for beginners</dc:title>
  <dc:creator>Charles</dc:creator>
  <cp:lastModifiedBy>Charles</cp:lastModifiedBy>
  <cp:revision>40</cp:revision>
  <dcterms:created xsi:type="dcterms:W3CDTF">2020-04-29T19:46:39Z</dcterms:created>
  <dcterms:modified xsi:type="dcterms:W3CDTF">2020-05-07T07:18:01Z</dcterms:modified>
</cp:coreProperties>
</file>

<file path=docProps/thumbnail.jpeg>
</file>